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62" r:id="rId4"/>
    <p:sldId id="265" r:id="rId5"/>
    <p:sldId id="272" r:id="rId6"/>
    <p:sldId id="275" r:id="rId7"/>
    <p:sldId id="261" r:id="rId8"/>
    <p:sldId id="273" r:id="rId9"/>
    <p:sldId id="266" r:id="rId10"/>
    <p:sldId id="274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8D7"/>
    <a:srgbClr val="254897"/>
    <a:srgbClr val="274897"/>
    <a:srgbClr val="20436F"/>
    <a:srgbClr val="3893C0"/>
    <a:srgbClr val="038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60"/>
    <p:restoredTop sz="96405"/>
  </p:normalViewPr>
  <p:slideViewPr>
    <p:cSldViewPr snapToGrid="0">
      <p:cViewPr varScale="1">
        <p:scale>
          <a:sx n="108" d="100"/>
          <a:sy n="108" d="100"/>
        </p:scale>
        <p:origin x="3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D6B3E-411E-D741-B87A-C374095660C4}" type="datetimeFigureOut">
              <a:rPr lang="fr-FR" smtClean="0"/>
              <a:t>30/04/2025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3C68A-6A89-F34F-B814-5CDB2C109A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57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2709363"/>
            <a:ext cx="12192000" cy="0"/>
          </a:xfrm>
          <a:prstGeom prst="line">
            <a:avLst/>
          </a:prstGeom>
          <a:ln w="19050">
            <a:solidFill>
              <a:srgbClr val="25489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990600" y="2062773"/>
            <a:ext cx="2959100" cy="136621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FDF8D7"/>
                </a:solidFill>
                <a:latin typeface="+mj-lt"/>
              </a:rPr>
              <a:t>Format classique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3692C19-4F68-1D85-DCBC-F81E10E46F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1761" t="26326" r="43762" b="23104"/>
          <a:stretch/>
        </p:blipFill>
        <p:spPr>
          <a:xfrm>
            <a:off x="5204324" y="511480"/>
            <a:ext cx="4737101" cy="520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50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8DDBC-431D-6486-5FF1-229C1833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D09C30E-8B2F-8FC8-9B3E-F62DB87049F8}"/>
              </a:ext>
            </a:extLst>
          </p:cNvPr>
          <p:cNvSpPr/>
          <p:nvPr userDrawn="1"/>
        </p:nvSpPr>
        <p:spPr>
          <a:xfrm>
            <a:off x="641331" y="414626"/>
            <a:ext cx="4868218" cy="612000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8493669-3E35-066B-E110-28A59B26157E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>
            <a:off x="0" y="720626"/>
            <a:ext cx="641331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4BE5E52-E993-177D-0915-7664AA7A21AC}"/>
              </a:ext>
            </a:extLst>
          </p:cNvPr>
          <p:cNvCxnSpPr>
            <a:cxnSpLocks/>
            <a:stCxn id="12" idx="3"/>
          </p:cNvCxnSpPr>
          <p:nvPr userDrawn="1"/>
        </p:nvCxnSpPr>
        <p:spPr>
          <a:xfrm>
            <a:off x="5509549" y="720626"/>
            <a:ext cx="6682451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95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23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FA104C-4A1A-70D0-F9C4-669CFE3E0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201"/>
            <a:ext cx="9144000" cy="1655762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rgbClr val="274897"/>
                </a:solidFill>
                <a:latin typeface="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42B98B-23FF-1317-B3CB-6B71B0DB1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27489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D31DDE5-D3CB-FC21-2B85-E4E0C9C24327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81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1803B5-E684-9C1A-6434-EE87FDEFC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3C8C6DE-65D7-3AF8-8B85-A78FBB39B5D0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6D5C79B-EF00-4FA0-659A-BC1B2810C84A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FD31DDE5-D3CB-FC21-2B85-E4E0C9C24327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58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Auteur·rice commun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88DDBC-431D-6486-5FF1-229C1833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D09C30E-8B2F-8FC8-9B3E-F62DB87049F8}"/>
              </a:ext>
            </a:extLst>
          </p:cNvPr>
          <p:cNvSpPr/>
          <p:nvPr userDrawn="1"/>
        </p:nvSpPr>
        <p:spPr>
          <a:xfrm>
            <a:off x="8572500" y="3118261"/>
            <a:ext cx="3175000" cy="930297"/>
          </a:xfrm>
          <a:prstGeom prst="roundRect">
            <a:avLst/>
          </a:prstGeom>
          <a:solidFill>
            <a:srgbClr val="FDF8D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274897"/>
              </a:solidFill>
              <a:latin typeface="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8493669-3E35-066B-E110-28A59B26157E}"/>
              </a:ext>
            </a:extLst>
          </p:cNvPr>
          <p:cNvCxnSpPr>
            <a:cxnSpLocks/>
            <a:endCxn id="12" idx="1"/>
          </p:cNvCxnSpPr>
          <p:nvPr userDrawn="1"/>
        </p:nvCxnSpPr>
        <p:spPr>
          <a:xfrm>
            <a:off x="0" y="3583410"/>
            <a:ext cx="8572500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4BE5E52-E993-177D-0915-7664AA7A21AC}"/>
              </a:ext>
            </a:extLst>
          </p:cNvPr>
          <p:cNvCxnSpPr>
            <a:cxnSpLocks/>
            <a:stCxn id="12" idx="3"/>
          </p:cNvCxnSpPr>
          <p:nvPr userDrawn="1"/>
        </p:nvCxnSpPr>
        <p:spPr>
          <a:xfrm>
            <a:off x="11747500" y="3583410"/>
            <a:ext cx="444500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C3CA190B-D45C-E5DB-FB3F-301748D825C4}"/>
              </a:ext>
            </a:extLst>
          </p:cNvPr>
          <p:cNvSpPr/>
          <p:nvPr userDrawn="1"/>
        </p:nvSpPr>
        <p:spPr>
          <a:xfrm>
            <a:off x="401175" y="1606367"/>
            <a:ext cx="7770149" cy="1181098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dirty="0">
              <a:solidFill>
                <a:srgbClr val="FDF8D7"/>
              </a:solidFill>
              <a:latin typeface=""/>
            </a:endParaRPr>
          </a:p>
        </p:txBody>
      </p: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A84DFAFE-B523-092C-1B07-71CD111EDCBA}"/>
              </a:ext>
            </a:extLst>
          </p:cNvPr>
          <p:cNvCxnSpPr>
            <a:cxnSpLocks/>
          </p:cNvCxnSpPr>
          <p:nvPr userDrawn="1"/>
        </p:nvCxnSpPr>
        <p:spPr>
          <a:xfrm>
            <a:off x="0" y="2196916"/>
            <a:ext cx="12204700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1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93516E-C13E-DA85-1D50-E010C0537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9D064F-53AA-5730-8F7E-CAA2C130F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1EF0E01-6A5B-CEAC-C496-8C81ECD7B14C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80A7AC8-51C4-F668-6BA9-80E726ABF06E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34B8947C-A7C3-4FB3-BC87-71A723CE01D5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7707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B30D09-58CB-B1A5-643E-4AF0AC7AF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601539"/>
            <a:ext cx="10515600" cy="234482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0D8EBC-5117-1A8B-AA47-1801EF57F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5784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9127B6-500F-36CC-EF3A-32ADFEB34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5BACC39-BCAD-1205-67AB-99E975C9C380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065B59F1-3729-C130-88EC-FDD22BF9EBA8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402885F-02B2-EFB6-C985-F82D2F7A29C3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18670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C34EB9-4A95-3BE2-2A8C-A91B9C6D5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541D53-93EC-B809-ED0C-154CDB27F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C908DE-95E0-21D7-5C60-A1CDFA93F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46A4050-E9D7-C6D4-88B1-BBF839F904B9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646C704-7CDB-7301-2985-5C54245F9549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C917114A-BA93-B41F-C6E6-68ACC9F51F9E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48638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DCFE12-97F6-7D79-CA2B-C1FB0FE41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F1E87A4-1460-67DE-A740-5AE2F23474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134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26ECB9C-6C64-531C-1787-1D7262DB0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7E386A1-2911-0F19-4748-EF7F22460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1340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555940-232B-5BB5-8FDE-C266743A2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4E54C02D-2B6A-4F0B-DAF5-65007FC0155D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4AC81FC0-033F-466C-27F4-81EA1603C454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F065C13B-B4F3-8727-041B-E8010FD41F8C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34122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605DA1-4D5D-CD49-7B34-896FB2CD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BD47EBE-A12C-7F5B-31C5-E7B9F074B654}"/>
              </a:ext>
            </a:extLst>
          </p:cNvPr>
          <p:cNvCxnSpPr>
            <a:cxnSpLocks/>
          </p:cNvCxnSpPr>
          <p:nvPr userDrawn="1"/>
        </p:nvCxnSpPr>
        <p:spPr>
          <a:xfrm>
            <a:off x="0" y="786063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AD9881C-7584-CA85-3978-3B028E791342}"/>
              </a:ext>
            </a:extLst>
          </p:cNvPr>
          <p:cNvCxnSpPr>
            <a:cxnSpLocks/>
          </p:cNvCxnSpPr>
          <p:nvPr userDrawn="1"/>
        </p:nvCxnSpPr>
        <p:spPr>
          <a:xfrm>
            <a:off x="9621250" y="778042"/>
            <a:ext cx="2562728" cy="0"/>
          </a:xfrm>
          <a:prstGeom prst="line">
            <a:avLst/>
          </a:prstGeom>
          <a:ln w="19050">
            <a:solidFill>
              <a:srgbClr val="204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D45FE6DF-5468-566D-BB00-59D789015586}"/>
              </a:ext>
            </a:extLst>
          </p:cNvPr>
          <p:cNvSpPr/>
          <p:nvPr userDrawn="1"/>
        </p:nvSpPr>
        <p:spPr>
          <a:xfrm>
            <a:off x="2562728" y="445477"/>
            <a:ext cx="7058522" cy="726829"/>
          </a:xfrm>
          <a:prstGeom prst="roundRect">
            <a:avLst/>
          </a:prstGeom>
          <a:solidFill>
            <a:srgbClr val="20436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600" dirty="0">
              <a:solidFill>
                <a:srgbClr val="FDF8D7"/>
              </a:solidFill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3053066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8D7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3618BB-5939-60EA-288D-76F10D4F8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925053"/>
            <a:ext cx="10515600" cy="253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6EE486-696F-07D5-4ECB-86016728F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233535"/>
            <a:ext cx="525379" cy="3598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893C0"/>
                </a:solidFill>
              </a:defRPr>
            </a:lvl1pPr>
          </a:lstStyle>
          <a:p>
            <a:fld id="{2FEDD0EA-7E99-E34E-BCA7-2B747FC1168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6" name="Espace réservé du titre 25">
            <a:extLst>
              <a:ext uri="{FF2B5EF4-FFF2-40B4-BE49-F238E27FC236}">
                <a16:creationId xmlns:a16="http://schemas.microsoft.com/office/drawing/2014/main" id="{C7B91BA5-0B8F-FC6F-D41C-58EDA53B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6C92A1E-530E-7292-88F7-419D4200F1F8}"/>
              </a:ext>
            </a:extLst>
          </p:cNvPr>
          <p:cNvSpPr txBox="1"/>
          <p:nvPr userDrawn="1"/>
        </p:nvSpPr>
        <p:spPr>
          <a:xfrm>
            <a:off x="2644244" y="6290343"/>
            <a:ext cx="41088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000" dirty="0">
                <a:solidFill>
                  <a:srgbClr val="3893C0"/>
                </a:solidFill>
                <a:latin typeface="Poppins" pitchFamily="2" charset="77"/>
                <a:cs typeface="Poppins" pitchFamily="2" charset="77"/>
              </a:rPr>
              <a:t>Écosystèmes de formation pour quelle(s) transformation(s) 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1D494AB-6641-2088-264B-E3E903B8B92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512" y="5783112"/>
            <a:ext cx="2564732" cy="10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59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8" r:id="rId3"/>
    <p:sldLayoutId id="2147483657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0436F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74897"/>
          </a:solidFill>
          <a:latin typeface="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74897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74897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74897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74897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B62E6C8E-94AF-7DCE-FA6F-AC4EC5A8E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881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42D3B83-ECDC-B27E-C11E-D84DD323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10</a:t>
            </a:fld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184A1-19D0-1E15-F3EA-D53B9D67F732}"/>
              </a:ext>
            </a:extLst>
          </p:cNvPr>
          <p:cNvSpPr txBox="1">
            <a:spLocks/>
          </p:cNvSpPr>
          <p:nvPr/>
        </p:nvSpPr>
        <p:spPr>
          <a:xfrm>
            <a:off x="489397" y="1661375"/>
            <a:ext cx="11389781" cy="30887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latin typeface="+mn-lt"/>
              </a:rPr>
              <a:t>Situez rapidement le contexte, de même que les éléments principaux du contenu et des résultats.</a:t>
            </a:r>
          </a:p>
          <a:p>
            <a:r>
              <a:rPr lang="fr-FR" sz="2000" dirty="0">
                <a:latin typeface="+mn-lt"/>
              </a:rPr>
              <a:t>Demandez à clarifier ce qui doit l’être.</a:t>
            </a:r>
          </a:p>
          <a:p>
            <a:r>
              <a:rPr lang="fr-FR" sz="2000" dirty="0">
                <a:latin typeface="+mn-lt"/>
              </a:rPr>
              <a:t>Faites ressortir les points principaux et controversés.</a:t>
            </a:r>
          </a:p>
          <a:p>
            <a:r>
              <a:rPr lang="fr-FR" sz="2000" dirty="0">
                <a:latin typeface="+mn-lt"/>
              </a:rPr>
              <a:t>Insérer les slides</a:t>
            </a:r>
            <a:r>
              <a:rPr lang="fr-FR" dirty="0">
                <a:latin typeface="+mn-lt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Note : N’utilisez qu’une diapositive pour présenter ces éléments; les caractères ne devraient pas être inférieurs à 18 pts (ici = 20 pts)</a:t>
            </a:r>
            <a:b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fr-FR" sz="1800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dirty="0">
              <a:latin typeface="+mn-l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6EBE71-2ABF-352E-6931-F9A95C2B825D}"/>
              </a:ext>
            </a:extLst>
          </p:cNvPr>
          <p:cNvSpPr txBox="1"/>
          <p:nvPr/>
        </p:nvSpPr>
        <p:spPr>
          <a:xfrm>
            <a:off x="489397" y="452405"/>
            <a:ext cx="50871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FDF8D7"/>
                </a:solidFill>
                <a:latin typeface="+mn-lt"/>
              </a:rPr>
              <a:t>Contexte de la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117425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11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37201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12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393023"/>
            <a:ext cx="71254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solidFill>
                  <a:srgbClr val="FDF8D7"/>
                </a:solidFill>
                <a:latin typeface="+mn-lt"/>
              </a:rPr>
              <a:t>Débat </a:t>
            </a:r>
          </a:p>
        </p:txBody>
      </p:sp>
    </p:spTree>
    <p:extLst>
      <p:ext uri="{BB962C8B-B14F-4D97-AF65-F5344CB8AC3E}">
        <p14:creationId xmlns:p14="http://schemas.microsoft.com/office/powerpoint/2010/main" val="1867046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13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393023"/>
            <a:ext cx="71254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solidFill>
                  <a:srgbClr val="FDF8D7"/>
                </a:solidFill>
                <a:latin typeface="+mn-lt"/>
              </a:rPr>
              <a:t>Débat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752FE598-2E6B-BA5D-E7CF-EA48AAE8444E}"/>
              </a:ext>
            </a:extLst>
          </p:cNvPr>
          <p:cNvSpPr txBox="1">
            <a:spLocks/>
          </p:cNvSpPr>
          <p:nvPr/>
        </p:nvSpPr>
        <p:spPr>
          <a:xfrm>
            <a:off x="545163" y="1685844"/>
            <a:ext cx="10298848" cy="14952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b="1" dirty="0">
                <a:latin typeface="Calibri" pitchFamily="34" charset="0"/>
                <a:cs typeface="Calibri" pitchFamily="34" charset="0"/>
              </a:rPr>
              <a:t>Différences et similitudes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>
                <a:latin typeface="Calibri" pitchFamily="34" charset="0"/>
                <a:cs typeface="Calibri" pitchFamily="34" charset="0"/>
              </a:rPr>
              <a:t>Faites ressortir les points similaires, opposés, complémentaires </a:t>
            </a:r>
            <a:r>
              <a:rPr lang="fr-FR" sz="2000" u="sng" dirty="0">
                <a:latin typeface="Calibri" pitchFamily="34" charset="0"/>
                <a:cs typeface="Calibri" pitchFamily="34" charset="0"/>
              </a:rPr>
              <a:t>entre les communications</a:t>
            </a:r>
            <a:r>
              <a:rPr lang="fr-FR" sz="2000" dirty="0">
                <a:latin typeface="Calibri" pitchFamily="34" charset="0"/>
                <a:cs typeface="Calibri" pitchFamily="34" charset="0"/>
              </a:rPr>
              <a:t>. Avant de passer aux questions.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latin typeface="Calibri" pitchFamily="34" charset="0"/>
              <a:cs typeface="Calibri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90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14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393023"/>
            <a:ext cx="7125418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800" dirty="0">
                <a:solidFill>
                  <a:srgbClr val="FDF8D7"/>
                </a:solidFill>
                <a:latin typeface="+mn-lt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90414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B59CF3-EF5F-46BD-48E3-076FBA40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2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1BA3267-B7C4-FADF-5521-6C0DC128B139}"/>
              </a:ext>
            </a:extLst>
          </p:cNvPr>
          <p:cNvSpPr txBox="1"/>
          <p:nvPr/>
        </p:nvSpPr>
        <p:spPr>
          <a:xfrm>
            <a:off x="2533291" y="480336"/>
            <a:ext cx="7125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DF8D7"/>
                </a:solidFill>
                <a:latin typeface="+mn-lt"/>
              </a:rPr>
              <a:t>TITRE DE SESSION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AD868B13-3423-85E7-2B75-3915C73E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692290"/>
              </p:ext>
            </p:extLst>
          </p:nvPr>
        </p:nvGraphicFramePr>
        <p:xfrm>
          <a:off x="535822" y="2295258"/>
          <a:ext cx="11120356" cy="293478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429642">
                  <a:extLst>
                    <a:ext uri="{9D8B030D-6E8A-4147-A177-3AD203B41FA5}">
                      <a16:colId xmlns:a16="http://schemas.microsoft.com/office/drawing/2014/main" val="494497573"/>
                    </a:ext>
                  </a:extLst>
                </a:gridCol>
                <a:gridCol w="3429265">
                  <a:extLst>
                    <a:ext uri="{9D8B030D-6E8A-4147-A177-3AD203B41FA5}">
                      <a16:colId xmlns:a16="http://schemas.microsoft.com/office/drawing/2014/main" val="2297718426"/>
                    </a:ext>
                  </a:extLst>
                </a:gridCol>
                <a:gridCol w="4261449">
                  <a:extLst>
                    <a:ext uri="{9D8B030D-6E8A-4147-A177-3AD203B41FA5}">
                      <a16:colId xmlns:a16="http://schemas.microsoft.com/office/drawing/2014/main" val="163106158"/>
                    </a:ext>
                  </a:extLst>
                </a:gridCol>
              </a:tblGrid>
              <a:tr h="914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première communication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471449707"/>
                  </a:ext>
                </a:extLst>
              </a:tr>
              <a:tr h="6858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deuxième communication</a:t>
                      </a: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  <a:br>
                        <a:rPr kumimoji="0" lang="fr-FR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</a:b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2197160009"/>
                  </a:ext>
                </a:extLst>
              </a:tr>
              <a:tr h="9413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Titre de la troisième communication</a:t>
                      </a:r>
                      <a:endParaRPr kumimoji="0" lang="fr-FR" sz="1800" b="0" i="1" u="none" strike="noStrike" cap="none" normalizeH="0" baseline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Nom(s) des </a:t>
                      </a:r>
                      <a:r>
                        <a:rPr kumimoji="0" lang="fr-FR" sz="18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auteur·rice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(s)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Centre/groupe/laboratoire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Institution </a:t>
                      </a:r>
                      <a:r>
                        <a:rPr kumimoji="0" lang="fr-FR" sz="1800" u="none" strike="noStrike" cap="none" normalizeH="0" baseline="0" dirty="0">
                          <a:ln>
                            <a:noFill/>
                          </a:ln>
                          <a:solidFill>
                            <a:srgbClr val="20436F"/>
                          </a:solidFill>
                          <a:effectLst/>
                          <a:latin typeface="+mn-lt"/>
                        </a:rPr>
                        <a:t> (pays)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20436F"/>
                        </a:solidFill>
                        <a:effectLst/>
                        <a:latin typeface="+mn-lt"/>
                        <a:ea typeface="ＭＳ Ｐゴシック" pitchFamily="34" charset="-128"/>
                        <a:cs typeface="Calibri" pitchFamily="34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4257618178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32026081-0E85-6BDB-A4A0-B830901F73E4}"/>
              </a:ext>
            </a:extLst>
          </p:cNvPr>
          <p:cNvSpPr txBox="1"/>
          <p:nvPr/>
        </p:nvSpPr>
        <p:spPr>
          <a:xfrm>
            <a:off x="2533291" y="1217017"/>
            <a:ext cx="71254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fr-FR" sz="2800" b="1" dirty="0">
                <a:solidFill>
                  <a:srgbClr val="20436F"/>
                </a:solidFill>
                <a:latin typeface="Calibri" pitchFamily="34" charset="0"/>
                <a:cs typeface="Calibri" pitchFamily="34" charset="0"/>
              </a:rPr>
              <a:t>Session </a:t>
            </a:r>
            <a:r>
              <a:rPr lang="fr-FR" sz="2800" b="1" dirty="0" err="1">
                <a:solidFill>
                  <a:srgbClr val="20436F"/>
                </a:solidFill>
                <a:latin typeface="Calibri" pitchFamily="34" charset="0"/>
                <a:cs typeface="Calibri" pitchFamily="34" charset="0"/>
              </a:rPr>
              <a:t>Sx</a:t>
            </a:r>
            <a:r>
              <a:rPr lang="fr-FR" sz="2800" b="1" dirty="0">
                <a:solidFill>
                  <a:srgbClr val="20436F"/>
                </a:solidFill>
                <a:latin typeface="Calibri" pitchFamily="34" charset="0"/>
                <a:cs typeface="Calibri" pitchFamily="34" charset="0"/>
              </a:rPr>
              <a:t>-x</a:t>
            </a:r>
            <a:br>
              <a:rPr lang="fr-FR" sz="2800" dirty="0">
                <a:solidFill>
                  <a:srgbClr val="20436F"/>
                </a:solidFill>
                <a:latin typeface="Calibri" pitchFamily="34" charset="0"/>
                <a:cs typeface="Calibri" pitchFamily="34" charset="0"/>
              </a:rPr>
            </a:br>
            <a:r>
              <a:rPr lang="fr-FR" sz="1400" b="1" dirty="0">
                <a:solidFill>
                  <a:srgbClr val="20436F"/>
                </a:solidFill>
                <a:latin typeface="Calibri"/>
                <a:cs typeface="Calibri"/>
              </a:rPr>
              <a:t>Jour, xx mai 2025</a:t>
            </a:r>
          </a:p>
        </p:txBody>
      </p:sp>
    </p:spTree>
    <p:extLst>
      <p:ext uri="{BB962C8B-B14F-4D97-AF65-F5344CB8AC3E}">
        <p14:creationId xmlns:p14="http://schemas.microsoft.com/office/powerpoint/2010/main" val="183467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4B59CF3-EF5F-46BD-48E3-076FBA404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3</a:t>
            </a:fld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1BA3267-B7C4-FADF-5521-6C0DC128B139}"/>
              </a:ext>
            </a:extLst>
          </p:cNvPr>
          <p:cNvSpPr txBox="1"/>
          <p:nvPr/>
        </p:nvSpPr>
        <p:spPr>
          <a:xfrm>
            <a:off x="2533291" y="441699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Déroulement de la session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A6174B0-91F7-9170-0810-C25CFD56F61F}"/>
              </a:ext>
            </a:extLst>
          </p:cNvPr>
          <p:cNvSpPr txBox="1"/>
          <p:nvPr/>
        </p:nvSpPr>
        <p:spPr>
          <a:xfrm>
            <a:off x="1024781" y="1783870"/>
            <a:ext cx="788739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lphaLcParenR"/>
            </a:pP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Présentation (40 min) 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BE" sz="2400" b="1" dirty="0">
                <a:solidFill>
                  <a:srgbClr val="082A75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</a:t>
            </a:r>
            <a:r>
              <a:rPr lang="fr-BE" sz="2400" b="1" spc="235" dirty="0">
                <a:solidFill>
                  <a:srgbClr val="082A75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min</a:t>
            </a:r>
            <a:r>
              <a:rPr lang="fr-BE" sz="2400" spc="24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introduction</a:t>
            </a:r>
            <a:r>
              <a:rPr lang="fr-BE" sz="2400" spc="24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</a:t>
            </a:r>
            <a:r>
              <a:rPr lang="fr-BE" sz="2400" spc="24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personne </a:t>
            </a:r>
            <a:r>
              <a:rPr lang="fr-BE" sz="2400" dirty="0" err="1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discutante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(contexte et déroulement de la session)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fr-BE" sz="2400" b="1" dirty="0">
                <a:solidFill>
                  <a:srgbClr val="082A75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3 x 10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min de présentation de la part des auteurs et auteures</a:t>
            </a:r>
          </a:p>
          <a:p>
            <a:pPr lvl="1" algn="l"/>
            <a:endParaRPr lang="fr-BE" sz="2400" dirty="0">
              <a:solidFill>
                <a:srgbClr val="082A75"/>
              </a:solidFill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</a:pP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Débat (</a:t>
            </a:r>
            <a:r>
              <a:rPr lang="fr-BE" sz="2400" b="1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40</a:t>
            </a:r>
            <a:r>
              <a:rPr lang="fr-BE" sz="2400" b="1" spc="-10" dirty="0">
                <a:solidFill>
                  <a:srgbClr val="082A75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min</a:t>
            </a:r>
            <a:r>
              <a:rPr lang="fr-BE" sz="2400" spc="-1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</a:p>
          <a:p>
            <a:pPr lvl="0" algn="just"/>
            <a:endParaRPr lang="fr-BE" sz="2400" dirty="0">
              <a:solidFill>
                <a:srgbClr val="082A75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 algn="just"/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c) Clôture</a:t>
            </a:r>
            <a:r>
              <a:rPr lang="fr-BE" sz="2400" spc="-1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: conclusion par</a:t>
            </a:r>
            <a:r>
              <a:rPr lang="fr-BE" sz="2400" spc="-5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 personne </a:t>
            </a:r>
            <a:r>
              <a:rPr lang="fr-BE" sz="2400" dirty="0" err="1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discutante</a:t>
            </a:r>
            <a:r>
              <a:rPr lang="fr-BE" sz="2400" spc="-5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fr-BE" sz="2400" b="1" dirty="0">
                <a:solidFill>
                  <a:srgbClr val="082A75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10</a:t>
            </a:r>
            <a:r>
              <a:rPr lang="fr-BE" sz="2400" dirty="0">
                <a:solidFill>
                  <a:srgbClr val="082A75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min).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5502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4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454578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Présentation</a:t>
            </a:r>
          </a:p>
        </p:txBody>
      </p:sp>
    </p:spTree>
    <p:extLst>
      <p:ext uri="{BB962C8B-B14F-4D97-AF65-F5344CB8AC3E}">
        <p14:creationId xmlns:p14="http://schemas.microsoft.com/office/powerpoint/2010/main" val="128900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2EBC4BBB-C3E8-1417-580E-084505A7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5</a:t>
            </a:fld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026E01E-7105-FFCF-6EF0-553A3095E336}"/>
              </a:ext>
            </a:extLst>
          </p:cNvPr>
          <p:cNvSpPr txBox="1"/>
          <p:nvPr/>
        </p:nvSpPr>
        <p:spPr>
          <a:xfrm>
            <a:off x="2533291" y="454578"/>
            <a:ext cx="712541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4000" dirty="0">
                <a:solidFill>
                  <a:srgbClr val="FDF8D7"/>
                </a:solidFill>
                <a:latin typeface="+mn-lt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676441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42D3B83-ECDC-B27E-C11E-D84DD323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184A1-19D0-1E15-F3EA-D53B9D67F732}"/>
              </a:ext>
            </a:extLst>
          </p:cNvPr>
          <p:cNvSpPr txBox="1">
            <a:spLocks/>
          </p:cNvSpPr>
          <p:nvPr/>
        </p:nvSpPr>
        <p:spPr>
          <a:xfrm>
            <a:off x="489397" y="1661374"/>
            <a:ext cx="11389781" cy="30412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latin typeface="+mn-lt"/>
              </a:rPr>
              <a:t>Situez rapidement le contexte, de même que les éléments principaux du contenu et des résultats.</a:t>
            </a:r>
          </a:p>
          <a:p>
            <a:r>
              <a:rPr lang="fr-FR" sz="2000" dirty="0">
                <a:latin typeface="+mn-lt"/>
              </a:rPr>
              <a:t>Demandez à clarifier ce qui doit l’être.</a:t>
            </a:r>
          </a:p>
          <a:p>
            <a:r>
              <a:rPr lang="fr-FR" sz="2000" dirty="0">
                <a:latin typeface="+mn-lt"/>
              </a:rPr>
              <a:t>Faites ressortir les points principaux et controversés.</a:t>
            </a:r>
          </a:p>
          <a:p>
            <a:r>
              <a:rPr lang="fr-FR" sz="2000" dirty="0">
                <a:latin typeface="+mn-lt"/>
              </a:rPr>
              <a:t>Insérer les slides</a:t>
            </a:r>
            <a:r>
              <a:rPr lang="fr-FR" dirty="0">
                <a:latin typeface="+mn-lt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Note : N’utilisez qu’une diapositive pour présenter ces éléments; les caractères ne devraient pas être inférieurs à 18 pts (ici = 20 pts)</a:t>
            </a:r>
            <a:b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fr-FR" sz="1800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6EBE71-2ABF-352E-6931-F9A95C2B825D}"/>
              </a:ext>
            </a:extLst>
          </p:cNvPr>
          <p:cNvSpPr txBox="1"/>
          <p:nvPr/>
        </p:nvSpPr>
        <p:spPr>
          <a:xfrm>
            <a:off x="489397" y="452405"/>
            <a:ext cx="50871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FDF8D7"/>
                </a:solidFill>
                <a:latin typeface="+mn-lt"/>
              </a:rPr>
              <a:t>Contexte de la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4095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7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08950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A42D3B83-ECDC-B27E-C11E-D84DD3235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8</a:t>
            </a:fld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184A1-19D0-1E15-F3EA-D53B9D67F732}"/>
              </a:ext>
            </a:extLst>
          </p:cNvPr>
          <p:cNvSpPr txBox="1">
            <a:spLocks/>
          </p:cNvSpPr>
          <p:nvPr/>
        </p:nvSpPr>
        <p:spPr>
          <a:xfrm>
            <a:off x="489397" y="1661374"/>
            <a:ext cx="11389781" cy="29937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74897"/>
                </a:solidFill>
                <a:latin typeface="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>
                <a:latin typeface="+mn-lt"/>
              </a:rPr>
              <a:t>Situez rapidement le contexte, de même que les éléments principaux du contenu et des résultats.</a:t>
            </a:r>
          </a:p>
          <a:p>
            <a:r>
              <a:rPr lang="fr-FR" sz="2000" dirty="0">
                <a:latin typeface="+mn-lt"/>
              </a:rPr>
              <a:t>Demandez à clarifier ce qui doit l’être.</a:t>
            </a:r>
          </a:p>
          <a:p>
            <a:r>
              <a:rPr lang="fr-FR" sz="2000" dirty="0">
                <a:latin typeface="+mn-lt"/>
              </a:rPr>
              <a:t>Faites ressortir les points principaux et controversés.</a:t>
            </a:r>
          </a:p>
          <a:p>
            <a:r>
              <a:rPr lang="fr-FR" sz="2000" dirty="0">
                <a:latin typeface="+mn-lt"/>
              </a:rPr>
              <a:t>Insérer les slides</a:t>
            </a:r>
            <a:r>
              <a:rPr lang="fr-FR" dirty="0">
                <a:latin typeface="+mn-lt"/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Note : N’utilisez qu’une diapositive pour présenter ces éléments; les caractères ne devraient pas être inférieurs à 18 pts (ici = 20 pts)</a:t>
            </a:r>
            <a:br>
              <a:rPr lang="fr-FR" sz="1800" i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fr-FR" sz="1800" i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BE" dirty="0">
              <a:latin typeface="+mn-l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6EBE71-2ABF-352E-6931-F9A95C2B825D}"/>
              </a:ext>
            </a:extLst>
          </p:cNvPr>
          <p:cNvSpPr txBox="1"/>
          <p:nvPr/>
        </p:nvSpPr>
        <p:spPr>
          <a:xfrm>
            <a:off x="489397" y="452405"/>
            <a:ext cx="50871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FDF8D7"/>
                </a:solidFill>
                <a:latin typeface="+mn-lt"/>
              </a:rPr>
              <a:t>Contexte de la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05398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D922D183-D60D-616C-6F60-1E014325B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DD0EA-7E99-E34E-BCA7-2B747FC11683}" type="slidenum">
              <a:rPr lang="fr-FR" smtClean="0"/>
              <a:t>9</a:t>
            </a:fld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0C8A4C7-B73F-DF01-10E3-65B2D3018515}"/>
              </a:ext>
            </a:extLst>
          </p:cNvPr>
          <p:cNvSpPr txBox="1"/>
          <p:nvPr/>
        </p:nvSpPr>
        <p:spPr>
          <a:xfrm>
            <a:off x="425003" y="1643636"/>
            <a:ext cx="77530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DF8D7"/>
                </a:solidFill>
              </a:rPr>
              <a:t>Titre de la communication : Lorem ipsum</a:t>
            </a:r>
            <a:br>
              <a:rPr lang="fr-FR" sz="3200" dirty="0">
                <a:solidFill>
                  <a:srgbClr val="FDF8D7"/>
                </a:solidFill>
              </a:rPr>
            </a:br>
            <a:endParaRPr lang="fr-FR" sz="3200" dirty="0">
              <a:solidFill>
                <a:srgbClr val="FDF8D7"/>
              </a:solidFill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5A54269-1CB3-FD3A-4238-CF4C2A2C8A3F}"/>
              </a:ext>
            </a:extLst>
          </p:cNvPr>
          <p:cNvSpPr txBox="1"/>
          <p:nvPr/>
        </p:nvSpPr>
        <p:spPr>
          <a:xfrm>
            <a:off x="5727940" y="396815"/>
            <a:ext cx="2639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DF8D7"/>
                </a:solidFill>
              </a:rPr>
              <a:t>Sous-Titre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832CCFA-5FED-A4FC-CB69-C4FFE2D9C6DD}"/>
              </a:ext>
            </a:extLst>
          </p:cNvPr>
          <p:cNvSpPr txBox="1"/>
          <p:nvPr/>
        </p:nvSpPr>
        <p:spPr>
          <a:xfrm>
            <a:off x="8564451" y="3088645"/>
            <a:ext cx="31810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/>
              <a:t>Auteur·rice</a:t>
            </a:r>
            <a:r>
              <a:rPr lang="fr-FR" sz="2000" dirty="0"/>
              <a:t> (s)</a:t>
            </a:r>
          </a:p>
          <a:p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257275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_QPES2025_Classique" id="{396FAD49-739D-3F4E-9EBA-3C1379159015}" vid="{4C33F88E-9F6D-9545-92CA-37C1EF1C5FA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2</TotalTime>
  <Words>434</Words>
  <Application>Microsoft Macintosh PowerPoint</Application>
  <PresentationFormat>Grand écran</PresentationFormat>
  <Paragraphs>74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Poppins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Riwalenn Ruault</dc:creator>
  <cp:lastModifiedBy>Riwalenn Ruault</cp:lastModifiedBy>
  <cp:revision>1</cp:revision>
  <dcterms:created xsi:type="dcterms:W3CDTF">2025-04-30T08:51:26Z</dcterms:created>
  <dcterms:modified xsi:type="dcterms:W3CDTF">2025-04-30T08:54:12Z</dcterms:modified>
</cp:coreProperties>
</file>